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64" r:id="rId3"/>
    <p:sldId id="260" r:id="rId4"/>
    <p:sldId id="265" r:id="rId5"/>
    <p:sldId id="258" r:id="rId6"/>
    <p:sldId id="261" r:id="rId7"/>
    <p:sldId id="270" r:id="rId8"/>
    <p:sldId id="267" r:id="rId9"/>
    <p:sldId id="268" r:id="rId10"/>
    <p:sldId id="262" r:id="rId11"/>
  </p:sldIdLst>
  <p:sldSz cx="12192000" cy="6858000"/>
  <p:notesSz cx="6858000" cy="9144000"/>
  <p:defaultTextStyle>
    <a:defPPr>
      <a:defRPr lang="en-A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48"/>
  </p:normalViewPr>
  <p:slideViewPr>
    <p:cSldViewPr snapToGrid="0">
      <p:cViewPr varScale="1">
        <p:scale>
          <a:sx n="85" d="100"/>
          <a:sy n="85" d="100"/>
        </p:scale>
        <p:origin x="200" y="8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DE82E-CE39-0A98-C67B-310A90E5AFD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501DDD-CA3C-2ED2-5B77-FDA5591D58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D92349-03E5-28A5-8FE3-576CA97C45DB}"/>
              </a:ext>
            </a:extLst>
          </p:cNvPr>
          <p:cNvSpPr>
            <a:spLocks noGrp="1"/>
          </p:cNvSpPr>
          <p:nvPr>
            <p:ph type="dt" sz="half" idx="10"/>
          </p:nvPr>
        </p:nvSpPr>
        <p:spPr/>
        <p:txBody>
          <a:bodyPr/>
          <a:lstStyle/>
          <a:p>
            <a:fld id="{08533E56-013D-9942-A85B-372641E42D06}" type="datetimeFigureOut">
              <a:rPr lang="en-US" smtClean="0"/>
              <a:t>6/27/24</a:t>
            </a:fld>
            <a:endParaRPr lang="en-US"/>
          </a:p>
        </p:txBody>
      </p:sp>
      <p:sp>
        <p:nvSpPr>
          <p:cNvPr id="5" name="Footer Placeholder 4">
            <a:extLst>
              <a:ext uri="{FF2B5EF4-FFF2-40B4-BE49-F238E27FC236}">
                <a16:creationId xmlns:a16="http://schemas.microsoft.com/office/drawing/2014/main" id="{17466EBB-A71F-6ED2-13DA-6BA9BEF976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032635-0285-E949-7C5F-00BFDC533A9C}"/>
              </a:ext>
            </a:extLst>
          </p:cNvPr>
          <p:cNvSpPr>
            <a:spLocks noGrp="1"/>
          </p:cNvSpPr>
          <p:nvPr>
            <p:ph type="sldNum" sz="quarter" idx="12"/>
          </p:nvPr>
        </p:nvSpPr>
        <p:spPr/>
        <p:txBody>
          <a:bodyPr/>
          <a:lstStyle/>
          <a:p>
            <a:fld id="{32BE107F-5DE5-9B41-83D6-9DC63CA9BA50}" type="slidenum">
              <a:rPr lang="en-US" smtClean="0"/>
              <a:t>‹#›</a:t>
            </a:fld>
            <a:endParaRPr lang="en-US"/>
          </a:p>
        </p:txBody>
      </p:sp>
    </p:spTree>
    <p:extLst>
      <p:ext uri="{BB962C8B-B14F-4D97-AF65-F5344CB8AC3E}">
        <p14:creationId xmlns:p14="http://schemas.microsoft.com/office/powerpoint/2010/main" val="3135522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3C6F8-5C62-145B-386D-079E558FE3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2DBF04-3C5B-482D-3AF7-6A0D4A5EA3A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24E23C-5533-57BB-0FDB-EDD55D76D74A}"/>
              </a:ext>
            </a:extLst>
          </p:cNvPr>
          <p:cNvSpPr>
            <a:spLocks noGrp="1"/>
          </p:cNvSpPr>
          <p:nvPr>
            <p:ph type="dt" sz="half" idx="10"/>
          </p:nvPr>
        </p:nvSpPr>
        <p:spPr/>
        <p:txBody>
          <a:bodyPr/>
          <a:lstStyle/>
          <a:p>
            <a:fld id="{08533E56-013D-9942-A85B-372641E42D06}" type="datetimeFigureOut">
              <a:rPr lang="en-US" smtClean="0"/>
              <a:t>6/27/24</a:t>
            </a:fld>
            <a:endParaRPr lang="en-US"/>
          </a:p>
        </p:txBody>
      </p:sp>
      <p:sp>
        <p:nvSpPr>
          <p:cNvPr id="5" name="Footer Placeholder 4">
            <a:extLst>
              <a:ext uri="{FF2B5EF4-FFF2-40B4-BE49-F238E27FC236}">
                <a16:creationId xmlns:a16="http://schemas.microsoft.com/office/drawing/2014/main" id="{96E9DBF1-A164-CAAA-4028-5FBB43CF75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0A371F-E1C6-8BDE-29A4-1E5874895B12}"/>
              </a:ext>
            </a:extLst>
          </p:cNvPr>
          <p:cNvSpPr>
            <a:spLocks noGrp="1"/>
          </p:cNvSpPr>
          <p:nvPr>
            <p:ph type="sldNum" sz="quarter" idx="12"/>
          </p:nvPr>
        </p:nvSpPr>
        <p:spPr/>
        <p:txBody>
          <a:bodyPr/>
          <a:lstStyle/>
          <a:p>
            <a:fld id="{32BE107F-5DE5-9B41-83D6-9DC63CA9BA50}" type="slidenum">
              <a:rPr lang="en-US" smtClean="0"/>
              <a:t>‹#›</a:t>
            </a:fld>
            <a:endParaRPr lang="en-US"/>
          </a:p>
        </p:txBody>
      </p:sp>
    </p:spTree>
    <p:extLst>
      <p:ext uri="{BB962C8B-B14F-4D97-AF65-F5344CB8AC3E}">
        <p14:creationId xmlns:p14="http://schemas.microsoft.com/office/powerpoint/2010/main" val="294965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2680C5-43F5-E87F-848B-510BB61E4C8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FD0C5A9-AEF9-08AF-3E3F-D54CB080C4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F8A489-56C5-F88E-8C7C-9EB0343DC40F}"/>
              </a:ext>
            </a:extLst>
          </p:cNvPr>
          <p:cNvSpPr>
            <a:spLocks noGrp="1"/>
          </p:cNvSpPr>
          <p:nvPr>
            <p:ph type="dt" sz="half" idx="10"/>
          </p:nvPr>
        </p:nvSpPr>
        <p:spPr/>
        <p:txBody>
          <a:bodyPr/>
          <a:lstStyle/>
          <a:p>
            <a:fld id="{08533E56-013D-9942-A85B-372641E42D06}" type="datetimeFigureOut">
              <a:rPr lang="en-US" smtClean="0"/>
              <a:t>6/27/24</a:t>
            </a:fld>
            <a:endParaRPr lang="en-US"/>
          </a:p>
        </p:txBody>
      </p:sp>
      <p:sp>
        <p:nvSpPr>
          <p:cNvPr id="5" name="Footer Placeholder 4">
            <a:extLst>
              <a:ext uri="{FF2B5EF4-FFF2-40B4-BE49-F238E27FC236}">
                <a16:creationId xmlns:a16="http://schemas.microsoft.com/office/drawing/2014/main" id="{204B8D1E-3738-A001-046F-F984DA172C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7A9ACC-5A8E-6A76-B72D-3C9BE64850B3}"/>
              </a:ext>
            </a:extLst>
          </p:cNvPr>
          <p:cNvSpPr>
            <a:spLocks noGrp="1"/>
          </p:cNvSpPr>
          <p:nvPr>
            <p:ph type="sldNum" sz="quarter" idx="12"/>
          </p:nvPr>
        </p:nvSpPr>
        <p:spPr/>
        <p:txBody>
          <a:bodyPr/>
          <a:lstStyle/>
          <a:p>
            <a:fld id="{32BE107F-5DE5-9B41-83D6-9DC63CA9BA50}" type="slidenum">
              <a:rPr lang="en-US" smtClean="0"/>
              <a:t>‹#›</a:t>
            </a:fld>
            <a:endParaRPr lang="en-US"/>
          </a:p>
        </p:txBody>
      </p:sp>
    </p:spTree>
    <p:extLst>
      <p:ext uri="{BB962C8B-B14F-4D97-AF65-F5344CB8AC3E}">
        <p14:creationId xmlns:p14="http://schemas.microsoft.com/office/powerpoint/2010/main" val="939391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247B8-08FB-D16A-E102-E96326BC06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318305-B0B6-76DE-515F-A69F0979A16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B3BB49-EEF7-CCB4-942E-55ADDB822624}"/>
              </a:ext>
            </a:extLst>
          </p:cNvPr>
          <p:cNvSpPr>
            <a:spLocks noGrp="1"/>
          </p:cNvSpPr>
          <p:nvPr>
            <p:ph type="dt" sz="half" idx="10"/>
          </p:nvPr>
        </p:nvSpPr>
        <p:spPr/>
        <p:txBody>
          <a:bodyPr/>
          <a:lstStyle/>
          <a:p>
            <a:fld id="{08533E56-013D-9942-A85B-372641E42D06}" type="datetimeFigureOut">
              <a:rPr lang="en-US" smtClean="0"/>
              <a:t>6/27/24</a:t>
            </a:fld>
            <a:endParaRPr lang="en-US"/>
          </a:p>
        </p:txBody>
      </p:sp>
      <p:sp>
        <p:nvSpPr>
          <p:cNvPr id="5" name="Footer Placeholder 4">
            <a:extLst>
              <a:ext uri="{FF2B5EF4-FFF2-40B4-BE49-F238E27FC236}">
                <a16:creationId xmlns:a16="http://schemas.microsoft.com/office/drawing/2014/main" id="{96305F93-1655-6392-30B6-0167295A94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5939E7-1AF4-9D25-BD13-65D4ABD58CEA}"/>
              </a:ext>
            </a:extLst>
          </p:cNvPr>
          <p:cNvSpPr>
            <a:spLocks noGrp="1"/>
          </p:cNvSpPr>
          <p:nvPr>
            <p:ph type="sldNum" sz="quarter" idx="12"/>
          </p:nvPr>
        </p:nvSpPr>
        <p:spPr/>
        <p:txBody>
          <a:bodyPr/>
          <a:lstStyle/>
          <a:p>
            <a:fld id="{32BE107F-5DE5-9B41-83D6-9DC63CA9BA50}" type="slidenum">
              <a:rPr lang="en-US" smtClean="0"/>
              <a:t>‹#›</a:t>
            </a:fld>
            <a:endParaRPr lang="en-US"/>
          </a:p>
        </p:txBody>
      </p:sp>
    </p:spTree>
    <p:extLst>
      <p:ext uri="{BB962C8B-B14F-4D97-AF65-F5344CB8AC3E}">
        <p14:creationId xmlns:p14="http://schemas.microsoft.com/office/powerpoint/2010/main" val="2954948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6D34B-53CF-EFFD-9C10-FF406888B9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290BA41-C3BC-2275-F91B-71170F68185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48743A7-D269-C2CB-3DB8-284561A78C1E}"/>
              </a:ext>
            </a:extLst>
          </p:cNvPr>
          <p:cNvSpPr>
            <a:spLocks noGrp="1"/>
          </p:cNvSpPr>
          <p:nvPr>
            <p:ph type="dt" sz="half" idx="10"/>
          </p:nvPr>
        </p:nvSpPr>
        <p:spPr/>
        <p:txBody>
          <a:bodyPr/>
          <a:lstStyle/>
          <a:p>
            <a:fld id="{08533E56-013D-9942-A85B-372641E42D06}" type="datetimeFigureOut">
              <a:rPr lang="en-US" smtClean="0"/>
              <a:t>6/27/24</a:t>
            </a:fld>
            <a:endParaRPr lang="en-US"/>
          </a:p>
        </p:txBody>
      </p:sp>
      <p:sp>
        <p:nvSpPr>
          <p:cNvPr id="5" name="Footer Placeholder 4">
            <a:extLst>
              <a:ext uri="{FF2B5EF4-FFF2-40B4-BE49-F238E27FC236}">
                <a16:creationId xmlns:a16="http://schemas.microsoft.com/office/drawing/2014/main" id="{83DDCF03-A244-932C-EFEB-6B4C7DA91D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653427-C51D-A688-2227-55398225AD54}"/>
              </a:ext>
            </a:extLst>
          </p:cNvPr>
          <p:cNvSpPr>
            <a:spLocks noGrp="1"/>
          </p:cNvSpPr>
          <p:nvPr>
            <p:ph type="sldNum" sz="quarter" idx="12"/>
          </p:nvPr>
        </p:nvSpPr>
        <p:spPr/>
        <p:txBody>
          <a:bodyPr/>
          <a:lstStyle/>
          <a:p>
            <a:fld id="{32BE107F-5DE5-9B41-83D6-9DC63CA9BA50}" type="slidenum">
              <a:rPr lang="en-US" smtClean="0"/>
              <a:t>‹#›</a:t>
            </a:fld>
            <a:endParaRPr lang="en-US"/>
          </a:p>
        </p:txBody>
      </p:sp>
    </p:spTree>
    <p:extLst>
      <p:ext uri="{BB962C8B-B14F-4D97-AF65-F5344CB8AC3E}">
        <p14:creationId xmlns:p14="http://schemas.microsoft.com/office/powerpoint/2010/main" val="2375698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36A4E-2762-88E5-618D-2FA32D0A43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72CD89-B3C9-2241-C95E-BE28862DB8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FE2DAE-7C1C-6C80-608C-A420EE207D9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FFA0F6B-F76A-AABA-674B-772F526836A4}"/>
              </a:ext>
            </a:extLst>
          </p:cNvPr>
          <p:cNvSpPr>
            <a:spLocks noGrp="1"/>
          </p:cNvSpPr>
          <p:nvPr>
            <p:ph type="dt" sz="half" idx="10"/>
          </p:nvPr>
        </p:nvSpPr>
        <p:spPr/>
        <p:txBody>
          <a:bodyPr/>
          <a:lstStyle/>
          <a:p>
            <a:fld id="{08533E56-013D-9942-A85B-372641E42D06}" type="datetimeFigureOut">
              <a:rPr lang="en-US" smtClean="0"/>
              <a:t>6/27/24</a:t>
            </a:fld>
            <a:endParaRPr lang="en-US"/>
          </a:p>
        </p:txBody>
      </p:sp>
      <p:sp>
        <p:nvSpPr>
          <p:cNvPr id="6" name="Footer Placeholder 5">
            <a:extLst>
              <a:ext uri="{FF2B5EF4-FFF2-40B4-BE49-F238E27FC236}">
                <a16:creationId xmlns:a16="http://schemas.microsoft.com/office/drawing/2014/main" id="{AF3E8208-7C8A-6BAF-93E5-86F37BF6AB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409D87-383B-9742-1EC1-5FB7236C6EBF}"/>
              </a:ext>
            </a:extLst>
          </p:cNvPr>
          <p:cNvSpPr>
            <a:spLocks noGrp="1"/>
          </p:cNvSpPr>
          <p:nvPr>
            <p:ph type="sldNum" sz="quarter" idx="12"/>
          </p:nvPr>
        </p:nvSpPr>
        <p:spPr/>
        <p:txBody>
          <a:bodyPr/>
          <a:lstStyle/>
          <a:p>
            <a:fld id="{32BE107F-5DE5-9B41-83D6-9DC63CA9BA50}" type="slidenum">
              <a:rPr lang="en-US" smtClean="0"/>
              <a:t>‹#›</a:t>
            </a:fld>
            <a:endParaRPr lang="en-US"/>
          </a:p>
        </p:txBody>
      </p:sp>
    </p:spTree>
    <p:extLst>
      <p:ext uri="{BB962C8B-B14F-4D97-AF65-F5344CB8AC3E}">
        <p14:creationId xmlns:p14="http://schemas.microsoft.com/office/powerpoint/2010/main" val="58763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FAD6F-79B2-3B5E-237C-49E0C8A59C4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3CCBA6F-A781-85A1-F9E5-D1E4A02038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4FBBDDA-5701-08DE-7CBC-FCBC15BA83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7BCE378-E40B-3020-9FAE-1243FE23AE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39BE7D-E2F0-79D5-AD82-B29DCC9B9AC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D7F9727-474B-D0C1-A8C9-BD1441C5C1FF}"/>
              </a:ext>
            </a:extLst>
          </p:cNvPr>
          <p:cNvSpPr>
            <a:spLocks noGrp="1"/>
          </p:cNvSpPr>
          <p:nvPr>
            <p:ph type="dt" sz="half" idx="10"/>
          </p:nvPr>
        </p:nvSpPr>
        <p:spPr/>
        <p:txBody>
          <a:bodyPr/>
          <a:lstStyle/>
          <a:p>
            <a:fld id="{08533E56-013D-9942-A85B-372641E42D06}" type="datetimeFigureOut">
              <a:rPr lang="en-US" smtClean="0"/>
              <a:t>6/27/24</a:t>
            </a:fld>
            <a:endParaRPr lang="en-US"/>
          </a:p>
        </p:txBody>
      </p:sp>
      <p:sp>
        <p:nvSpPr>
          <p:cNvPr id="8" name="Footer Placeholder 7">
            <a:extLst>
              <a:ext uri="{FF2B5EF4-FFF2-40B4-BE49-F238E27FC236}">
                <a16:creationId xmlns:a16="http://schemas.microsoft.com/office/drawing/2014/main" id="{91400851-6F51-4D12-FDC7-F6708A087A6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00391BD-EA52-33CF-8007-DA9B8212F668}"/>
              </a:ext>
            </a:extLst>
          </p:cNvPr>
          <p:cNvSpPr>
            <a:spLocks noGrp="1"/>
          </p:cNvSpPr>
          <p:nvPr>
            <p:ph type="sldNum" sz="quarter" idx="12"/>
          </p:nvPr>
        </p:nvSpPr>
        <p:spPr/>
        <p:txBody>
          <a:bodyPr/>
          <a:lstStyle/>
          <a:p>
            <a:fld id="{32BE107F-5DE5-9B41-83D6-9DC63CA9BA50}" type="slidenum">
              <a:rPr lang="en-US" smtClean="0"/>
              <a:t>‹#›</a:t>
            </a:fld>
            <a:endParaRPr lang="en-US"/>
          </a:p>
        </p:txBody>
      </p:sp>
    </p:spTree>
    <p:extLst>
      <p:ext uri="{BB962C8B-B14F-4D97-AF65-F5344CB8AC3E}">
        <p14:creationId xmlns:p14="http://schemas.microsoft.com/office/powerpoint/2010/main" val="75032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2AC58-6652-87B1-79CE-320932CD4AD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B95EA1-D16C-CA44-F441-B37E7C10FE6A}"/>
              </a:ext>
            </a:extLst>
          </p:cNvPr>
          <p:cNvSpPr>
            <a:spLocks noGrp="1"/>
          </p:cNvSpPr>
          <p:nvPr>
            <p:ph type="dt" sz="half" idx="10"/>
          </p:nvPr>
        </p:nvSpPr>
        <p:spPr/>
        <p:txBody>
          <a:bodyPr/>
          <a:lstStyle/>
          <a:p>
            <a:fld id="{08533E56-013D-9942-A85B-372641E42D06}" type="datetimeFigureOut">
              <a:rPr lang="en-US" smtClean="0"/>
              <a:t>6/27/24</a:t>
            </a:fld>
            <a:endParaRPr lang="en-US"/>
          </a:p>
        </p:txBody>
      </p:sp>
      <p:sp>
        <p:nvSpPr>
          <p:cNvPr id="4" name="Footer Placeholder 3">
            <a:extLst>
              <a:ext uri="{FF2B5EF4-FFF2-40B4-BE49-F238E27FC236}">
                <a16:creationId xmlns:a16="http://schemas.microsoft.com/office/drawing/2014/main" id="{B1B55330-B5EB-5B6A-1818-B05EA1BEA3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2FB492-9296-0A71-8DD3-FA1CA6986EEB}"/>
              </a:ext>
            </a:extLst>
          </p:cNvPr>
          <p:cNvSpPr>
            <a:spLocks noGrp="1"/>
          </p:cNvSpPr>
          <p:nvPr>
            <p:ph type="sldNum" sz="quarter" idx="12"/>
          </p:nvPr>
        </p:nvSpPr>
        <p:spPr/>
        <p:txBody>
          <a:bodyPr/>
          <a:lstStyle/>
          <a:p>
            <a:fld id="{32BE107F-5DE5-9B41-83D6-9DC63CA9BA50}" type="slidenum">
              <a:rPr lang="en-US" smtClean="0"/>
              <a:t>‹#›</a:t>
            </a:fld>
            <a:endParaRPr lang="en-US"/>
          </a:p>
        </p:txBody>
      </p:sp>
    </p:spTree>
    <p:extLst>
      <p:ext uri="{BB962C8B-B14F-4D97-AF65-F5344CB8AC3E}">
        <p14:creationId xmlns:p14="http://schemas.microsoft.com/office/powerpoint/2010/main" val="464076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E15C5-1220-EB10-AE51-F84C8FEF633D}"/>
              </a:ext>
            </a:extLst>
          </p:cNvPr>
          <p:cNvSpPr>
            <a:spLocks noGrp="1"/>
          </p:cNvSpPr>
          <p:nvPr>
            <p:ph type="dt" sz="half" idx="10"/>
          </p:nvPr>
        </p:nvSpPr>
        <p:spPr/>
        <p:txBody>
          <a:bodyPr/>
          <a:lstStyle/>
          <a:p>
            <a:fld id="{08533E56-013D-9942-A85B-372641E42D06}" type="datetimeFigureOut">
              <a:rPr lang="en-US" smtClean="0"/>
              <a:t>6/27/24</a:t>
            </a:fld>
            <a:endParaRPr lang="en-US"/>
          </a:p>
        </p:txBody>
      </p:sp>
      <p:sp>
        <p:nvSpPr>
          <p:cNvPr id="3" name="Footer Placeholder 2">
            <a:extLst>
              <a:ext uri="{FF2B5EF4-FFF2-40B4-BE49-F238E27FC236}">
                <a16:creationId xmlns:a16="http://schemas.microsoft.com/office/drawing/2014/main" id="{0E04CCC3-09D9-DE54-FDF7-B9A12977F77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3B01BA-AB4C-5082-B175-33A35643A168}"/>
              </a:ext>
            </a:extLst>
          </p:cNvPr>
          <p:cNvSpPr>
            <a:spLocks noGrp="1"/>
          </p:cNvSpPr>
          <p:nvPr>
            <p:ph type="sldNum" sz="quarter" idx="12"/>
          </p:nvPr>
        </p:nvSpPr>
        <p:spPr/>
        <p:txBody>
          <a:bodyPr/>
          <a:lstStyle/>
          <a:p>
            <a:fld id="{32BE107F-5DE5-9B41-83D6-9DC63CA9BA50}" type="slidenum">
              <a:rPr lang="en-US" smtClean="0"/>
              <a:t>‹#›</a:t>
            </a:fld>
            <a:endParaRPr lang="en-US"/>
          </a:p>
        </p:txBody>
      </p:sp>
    </p:spTree>
    <p:extLst>
      <p:ext uri="{BB962C8B-B14F-4D97-AF65-F5344CB8AC3E}">
        <p14:creationId xmlns:p14="http://schemas.microsoft.com/office/powerpoint/2010/main" val="1876995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FA026-66F7-B1FF-FABC-CF8429A539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1C92001-3412-9CD5-2A04-1DD0045F8F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2AF9DEA-6535-38AF-DA49-8052690EAD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216258-E5D9-66A8-3A7A-8316C5971EB9}"/>
              </a:ext>
            </a:extLst>
          </p:cNvPr>
          <p:cNvSpPr>
            <a:spLocks noGrp="1"/>
          </p:cNvSpPr>
          <p:nvPr>
            <p:ph type="dt" sz="half" idx="10"/>
          </p:nvPr>
        </p:nvSpPr>
        <p:spPr/>
        <p:txBody>
          <a:bodyPr/>
          <a:lstStyle/>
          <a:p>
            <a:fld id="{08533E56-013D-9942-A85B-372641E42D06}" type="datetimeFigureOut">
              <a:rPr lang="en-US" smtClean="0"/>
              <a:t>6/27/24</a:t>
            </a:fld>
            <a:endParaRPr lang="en-US"/>
          </a:p>
        </p:txBody>
      </p:sp>
      <p:sp>
        <p:nvSpPr>
          <p:cNvPr id="6" name="Footer Placeholder 5">
            <a:extLst>
              <a:ext uri="{FF2B5EF4-FFF2-40B4-BE49-F238E27FC236}">
                <a16:creationId xmlns:a16="http://schemas.microsoft.com/office/drawing/2014/main" id="{449C276F-C681-1285-7CDE-9CD6915A6B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8E3433-D486-02BE-45FB-7B6E76C99671}"/>
              </a:ext>
            </a:extLst>
          </p:cNvPr>
          <p:cNvSpPr>
            <a:spLocks noGrp="1"/>
          </p:cNvSpPr>
          <p:nvPr>
            <p:ph type="sldNum" sz="quarter" idx="12"/>
          </p:nvPr>
        </p:nvSpPr>
        <p:spPr/>
        <p:txBody>
          <a:bodyPr/>
          <a:lstStyle/>
          <a:p>
            <a:fld id="{32BE107F-5DE5-9B41-83D6-9DC63CA9BA50}" type="slidenum">
              <a:rPr lang="en-US" smtClean="0"/>
              <a:t>‹#›</a:t>
            </a:fld>
            <a:endParaRPr lang="en-US"/>
          </a:p>
        </p:txBody>
      </p:sp>
    </p:spTree>
    <p:extLst>
      <p:ext uri="{BB962C8B-B14F-4D97-AF65-F5344CB8AC3E}">
        <p14:creationId xmlns:p14="http://schemas.microsoft.com/office/powerpoint/2010/main" val="1789978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F491A-D805-CD29-F5D9-7E26A2029E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4C64159-4BF8-16B7-55B9-E434636992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AE324D-5E52-7192-BCF9-BF35FE9AB0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12D600-DE53-4370-242E-ADE7BADC6F7D}"/>
              </a:ext>
            </a:extLst>
          </p:cNvPr>
          <p:cNvSpPr>
            <a:spLocks noGrp="1"/>
          </p:cNvSpPr>
          <p:nvPr>
            <p:ph type="dt" sz="half" idx="10"/>
          </p:nvPr>
        </p:nvSpPr>
        <p:spPr/>
        <p:txBody>
          <a:bodyPr/>
          <a:lstStyle/>
          <a:p>
            <a:fld id="{08533E56-013D-9942-A85B-372641E42D06}" type="datetimeFigureOut">
              <a:rPr lang="en-US" smtClean="0"/>
              <a:t>6/27/24</a:t>
            </a:fld>
            <a:endParaRPr lang="en-US"/>
          </a:p>
        </p:txBody>
      </p:sp>
      <p:sp>
        <p:nvSpPr>
          <p:cNvPr id="6" name="Footer Placeholder 5">
            <a:extLst>
              <a:ext uri="{FF2B5EF4-FFF2-40B4-BE49-F238E27FC236}">
                <a16:creationId xmlns:a16="http://schemas.microsoft.com/office/drawing/2014/main" id="{1088B4C0-DD83-1D2D-8524-2124BF4607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68534B-623C-EC3D-E421-5EA58812404E}"/>
              </a:ext>
            </a:extLst>
          </p:cNvPr>
          <p:cNvSpPr>
            <a:spLocks noGrp="1"/>
          </p:cNvSpPr>
          <p:nvPr>
            <p:ph type="sldNum" sz="quarter" idx="12"/>
          </p:nvPr>
        </p:nvSpPr>
        <p:spPr/>
        <p:txBody>
          <a:bodyPr/>
          <a:lstStyle/>
          <a:p>
            <a:fld id="{32BE107F-5DE5-9B41-83D6-9DC63CA9BA50}" type="slidenum">
              <a:rPr lang="en-US" smtClean="0"/>
              <a:t>‹#›</a:t>
            </a:fld>
            <a:endParaRPr lang="en-US"/>
          </a:p>
        </p:txBody>
      </p:sp>
    </p:spTree>
    <p:extLst>
      <p:ext uri="{BB962C8B-B14F-4D97-AF65-F5344CB8AC3E}">
        <p14:creationId xmlns:p14="http://schemas.microsoft.com/office/powerpoint/2010/main" val="458508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DC65A5-42C8-84F6-EF4F-3E240B77EC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268EA9B-8BE5-EBEE-0076-79C95BE764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D49946-88A1-9FB1-DCC7-5970ACDBBC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8533E56-013D-9942-A85B-372641E42D06}" type="datetimeFigureOut">
              <a:rPr lang="en-US" smtClean="0"/>
              <a:t>6/27/24</a:t>
            </a:fld>
            <a:endParaRPr lang="en-US"/>
          </a:p>
        </p:txBody>
      </p:sp>
      <p:sp>
        <p:nvSpPr>
          <p:cNvPr id="5" name="Footer Placeholder 4">
            <a:extLst>
              <a:ext uri="{FF2B5EF4-FFF2-40B4-BE49-F238E27FC236}">
                <a16:creationId xmlns:a16="http://schemas.microsoft.com/office/drawing/2014/main" id="{FB30D1B8-F7E7-3C2F-0286-5F22C4125E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F529B8C-755E-5A99-8B5A-A2FDCCCB21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2BE107F-5DE5-9B41-83D6-9DC63CA9BA50}" type="slidenum">
              <a:rPr lang="en-US" smtClean="0"/>
              <a:t>‹#›</a:t>
            </a:fld>
            <a:endParaRPr lang="en-US"/>
          </a:p>
        </p:txBody>
      </p:sp>
    </p:spTree>
    <p:extLst>
      <p:ext uri="{BB962C8B-B14F-4D97-AF65-F5344CB8AC3E}">
        <p14:creationId xmlns:p14="http://schemas.microsoft.com/office/powerpoint/2010/main" val="2053800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04957-8DFA-414B-10A6-0625AD85D361}"/>
              </a:ext>
            </a:extLst>
          </p:cNvPr>
          <p:cNvSpPr>
            <a:spLocks noGrp="1"/>
          </p:cNvSpPr>
          <p:nvPr>
            <p:ph type="title"/>
          </p:nvPr>
        </p:nvSpPr>
        <p:spPr>
          <a:xfrm>
            <a:off x="838200" y="365126"/>
            <a:ext cx="10515600" cy="744146"/>
          </a:xfrm>
        </p:spPr>
        <p:txBody>
          <a:bodyPr>
            <a:normAutofit fontScale="90000"/>
          </a:bodyPr>
          <a:lstStyle/>
          <a:p>
            <a:r>
              <a:rPr lang="en-US"/>
              <a:t>Does the fine amount matter? Judged by Fine trends.</a:t>
            </a:r>
            <a:endParaRPr lang="en-US" dirty="0"/>
          </a:p>
        </p:txBody>
      </p:sp>
      <p:pic>
        <p:nvPicPr>
          <p:cNvPr id="11" name="Content Placeholder 10" descr="A screenshot of a graph&#10;&#10;Description automatically generated">
            <a:extLst>
              <a:ext uri="{FF2B5EF4-FFF2-40B4-BE49-F238E27FC236}">
                <a16:creationId xmlns:a16="http://schemas.microsoft.com/office/drawing/2014/main" id="{7BD37362-D3B9-FB29-AD7E-61F00E198E55}"/>
              </a:ext>
            </a:extLst>
          </p:cNvPr>
          <p:cNvPicPr>
            <a:picLocks noGrp="1" noChangeAspect="1"/>
          </p:cNvPicPr>
          <p:nvPr>
            <p:ph idx="1"/>
          </p:nvPr>
        </p:nvPicPr>
        <p:blipFill>
          <a:blip r:embed="rId2"/>
          <a:stretch>
            <a:fillRect/>
          </a:stretch>
        </p:blipFill>
        <p:spPr>
          <a:xfrm>
            <a:off x="1297056" y="1333916"/>
            <a:ext cx="9211049" cy="5158958"/>
          </a:xfrm>
        </p:spPr>
      </p:pic>
    </p:spTree>
    <p:extLst>
      <p:ext uri="{BB962C8B-B14F-4D97-AF65-F5344CB8AC3E}">
        <p14:creationId xmlns:p14="http://schemas.microsoft.com/office/powerpoint/2010/main" val="1064233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1BFA-2D8A-9AA4-B806-D25C553F6B31}"/>
              </a:ext>
            </a:extLst>
          </p:cNvPr>
          <p:cNvSpPr>
            <a:spLocks noGrp="1"/>
          </p:cNvSpPr>
          <p:nvPr>
            <p:ph type="title"/>
          </p:nvPr>
        </p:nvSpPr>
        <p:spPr/>
        <p:txBody>
          <a:bodyPr>
            <a:normAutofit fontScale="90000"/>
          </a:bodyPr>
          <a:lstStyle/>
          <a:p>
            <a:r>
              <a:rPr lang="en-US" sz="2400" dirty="0"/>
              <a:t>Growth rate in population in 2024 is 0.93%. So, more enforcement agents at forecasted peak hours. </a:t>
            </a:r>
            <a:br>
              <a:rPr lang="en-US" sz="2400" dirty="0"/>
            </a:br>
            <a:br>
              <a:rPr lang="en-US" sz="2400" dirty="0"/>
            </a:br>
            <a:r>
              <a:rPr lang="en-US" sz="2400" dirty="0" err="1"/>
              <a:t>XGBoost</a:t>
            </a:r>
            <a:r>
              <a:rPr lang="en-US" sz="2400" dirty="0"/>
              <a:t> Regressor, MSE 2900, currently tuning parameters. Considered 2021 due to the </a:t>
            </a:r>
            <a:r>
              <a:rPr lang="en-US" sz="2400" b="1" dirty="0"/>
              <a:t>Hybrid</a:t>
            </a:r>
            <a:r>
              <a:rPr lang="en-US" sz="2400" dirty="0"/>
              <a:t> nature post covid.</a:t>
            </a:r>
          </a:p>
        </p:txBody>
      </p:sp>
      <p:pic>
        <p:nvPicPr>
          <p:cNvPr id="3" name="Picture 2" descr="A graph with blue lines and dots&#10;&#10;Description automatically generated">
            <a:extLst>
              <a:ext uri="{FF2B5EF4-FFF2-40B4-BE49-F238E27FC236}">
                <a16:creationId xmlns:a16="http://schemas.microsoft.com/office/drawing/2014/main" id="{8B8719FA-3CA0-AFB6-221C-A0980A5370E6}"/>
              </a:ext>
            </a:extLst>
          </p:cNvPr>
          <p:cNvPicPr>
            <a:picLocks noChangeAspect="1"/>
          </p:cNvPicPr>
          <p:nvPr/>
        </p:nvPicPr>
        <p:blipFill>
          <a:blip r:embed="rId2"/>
          <a:stretch>
            <a:fillRect/>
          </a:stretch>
        </p:blipFill>
        <p:spPr>
          <a:xfrm>
            <a:off x="2209800" y="1690688"/>
            <a:ext cx="7772400" cy="4513272"/>
          </a:xfrm>
          <a:prstGeom prst="rect">
            <a:avLst/>
          </a:prstGeom>
        </p:spPr>
      </p:pic>
    </p:spTree>
    <p:extLst>
      <p:ext uri="{BB962C8B-B14F-4D97-AF65-F5344CB8AC3E}">
        <p14:creationId xmlns:p14="http://schemas.microsoft.com/office/powerpoint/2010/main" val="3735008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of different colored bars&#10;&#10;Description automatically generated">
            <a:extLst>
              <a:ext uri="{FF2B5EF4-FFF2-40B4-BE49-F238E27FC236}">
                <a16:creationId xmlns:a16="http://schemas.microsoft.com/office/drawing/2014/main" id="{F2511EE5-854E-8F09-C53C-B828AB043890}"/>
              </a:ext>
            </a:extLst>
          </p:cNvPr>
          <p:cNvPicPr>
            <a:picLocks noGrp="1" noChangeAspect="1"/>
          </p:cNvPicPr>
          <p:nvPr>
            <p:ph idx="1"/>
          </p:nvPr>
        </p:nvPicPr>
        <p:blipFill>
          <a:blip r:embed="rId2"/>
          <a:stretch>
            <a:fillRect/>
          </a:stretch>
        </p:blipFill>
        <p:spPr>
          <a:xfrm>
            <a:off x="2980625" y="3429000"/>
            <a:ext cx="6230747" cy="3200409"/>
          </a:xfrm>
        </p:spPr>
      </p:pic>
      <p:pic>
        <p:nvPicPr>
          <p:cNvPr id="7" name="Picture 6" descr="A graph of different colored bars&#10;&#10;Description automatically generated">
            <a:extLst>
              <a:ext uri="{FF2B5EF4-FFF2-40B4-BE49-F238E27FC236}">
                <a16:creationId xmlns:a16="http://schemas.microsoft.com/office/drawing/2014/main" id="{4A01397F-420D-9F57-5681-FBE50A13FDA7}"/>
              </a:ext>
            </a:extLst>
          </p:cNvPr>
          <p:cNvPicPr>
            <a:picLocks noChangeAspect="1"/>
          </p:cNvPicPr>
          <p:nvPr/>
        </p:nvPicPr>
        <p:blipFill>
          <a:blip r:embed="rId3"/>
          <a:stretch>
            <a:fillRect/>
          </a:stretch>
        </p:blipFill>
        <p:spPr>
          <a:xfrm>
            <a:off x="2980625" y="228591"/>
            <a:ext cx="6230746" cy="2978152"/>
          </a:xfrm>
          <a:prstGeom prst="rect">
            <a:avLst/>
          </a:prstGeom>
        </p:spPr>
      </p:pic>
    </p:spTree>
    <p:extLst>
      <p:ext uri="{BB962C8B-B14F-4D97-AF65-F5344CB8AC3E}">
        <p14:creationId xmlns:p14="http://schemas.microsoft.com/office/powerpoint/2010/main" val="1946069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736690-CD0A-49BE-90F5-A110959AC18A}"/>
              </a:ext>
            </a:extLst>
          </p:cNvPr>
          <p:cNvSpPr>
            <a:spLocks noGrp="1"/>
          </p:cNvSpPr>
          <p:nvPr>
            <p:ph idx="1"/>
          </p:nvPr>
        </p:nvSpPr>
        <p:spPr>
          <a:xfrm>
            <a:off x="773867" y="230670"/>
            <a:ext cx="10644266" cy="6396659"/>
          </a:xfrm>
        </p:spPr>
        <p:txBody>
          <a:bodyPr>
            <a:normAutofit fontScale="92500" lnSpcReduction="10000"/>
          </a:bodyPr>
          <a:lstStyle/>
          <a:p>
            <a:pPr marL="514350" indent="-514350">
              <a:lnSpc>
                <a:spcPct val="200000"/>
              </a:lnSpc>
              <a:buAutoNum type="arabicParenR"/>
            </a:pPr>
            <a:r>
              <a:rPr lang="en-US" sz="2400" dirty="0"/>
              <a:t>Negative correlation between number of tickets and average fine amount.</a:t>
            </a:r>
          </a:p>
          <a:p>
            <a:pPr marL="514350" indent="-514350">
              <a:lnSpc>
                <a:spcPct val="200000"/>
              </a:lnSpc>
              <a:buFont typeface="Arial" panose="020B0604020202020204" pitchFamily="34" charset="0"/>
              <a:buAutoNum type="arabicParenR"/>
            </a:pPr>
            <a:r>
              <a:rPr lang="en-US" sz="2400" dirty="0"/>
              <a:t>Peak hours -&gt; revenue booms -&gt; 4 pm max although not the busiest hour but has max fine amount!</a:t>
            </a:r>
          </a:p>
          <a:p>
            <a:pPr marL="514350" indent="-514350">
              <a:lnSpc>
                <a:spcPct val="200000"/>
              </a:lnSpc>
              <a:buFont typeface="Arial" panose="020B0604020202020204" pitchFamily="34" charset="0"/>
              <a:buAutoNum type="arabicParenR"/>
            </a:pPr>
            <a:r>
              <a:rPr lang="en-US" sz="2400" dirty="0"/>
              <a:t>Weekends have the least revenue. </a:t>
            </a:r>
          </a:p>
          <a:p>
            <a:pPr marL="514350" indent="-514350">
              <a:lnSpc>
                <a:spcPct val="200000"/>
              </a:lnSpc>
              <a:buFont typeface="Arial" panose="020B0604020202020204" pitchFamily="34" charset="0"/>
              <a:buAutoNum type="arabicParenR"/>
            </a:pPr>
            <a:r>
              <a:rPr lang="en-US" sz="2400" dirty="0"/>
              <a:t>Between 12 and 4 am, peak hours, but low revenue and very less fine amount – night life -&gt; increase fee.</a:t>
            </a:r>
          </a:p>
          <a:p>
            <a:pPr marL="514350" indent="-514350">
              <a:lnSpc>
                <a:spcPct val="200000"/>
              </a:lnSpc>
              <a:buFont typeface="Arial" panose="020B0604020202020204" pitchFamily="34" charset="0"/>
              <a:buAutoNum type="arabicParenR"/>
            </a:pPr>
            <a:r>
              <a:rPr lang="en-US" sz="2400" dirty="0"/>
              <a:t>4 ticket types have always remained on top, with their fee amounts mostly below the median. Recommendation: need to improve signs warning about these tickets in the parking lots.</a:t>
            </a:r>
          </a:p>
          <a:p>
            <a:pPr>
              <a:lnSpc>
                <a:spcPct val="200000"/>
              </a:lnSpc>
            </a:pPr>
            <a:endParaRPr lang="en-US" sz="2400" dirty="0"/>
          </a:p>
          <a:p>
            <a:pPr marL="514350" indent="-514350">
              <a:lnSpc>
                <a:spcPct val="200000"/>
              </a:lnSpc>
              <a:buFont typeface="Arial" panose="020B0604020202020204" pitchFamily="34" charset="0"/>
              <a:buAutoNum type="arabicParenR"/>
            </a:pPr>
            <a:endParaRPr lang="en-US" sz="2400" dirty="0"/>
          </a:p>
          <a:p>
            <a:pPr marL="514350" indent="-514350">
              <a:lnSpc>
                <a:spcPct val="200000"/>
              </a:lnSpc>
              <a:buAutoNum type="arabicParenR"/>
            </a:pPr>
            <a:endParaRPr lang="en-US" sz="2400" dirty="0"/>
          </a:p>
          <a:p>
            <a:pPr>
              <a:lnSpc>
                <a:spcPct val="200000"/>
              </a:lnSpc>
            </a:pPr>
            <a:endParaRPr lang="en-US" sz="2400" dirty="0"/>
          </a:p>
        </p:txBody>
      </p:sp>
    </p:spTree>
    <p:extLst>
      <p:ext uri="{BB962C8B-B14F-4D97-AF65-F5344CB8AC3E}">
        <p14:creationId xmlns:p14="http://schemas.microsoft.com/office/powerpoint/2010/main" val="2889022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9B5221B-733B-95B5-6A02-5932BC6024FC}"/>
              </a:ext>
            </a:extLst>
          </p:cNvPr>
          <p:cNvSpPr>
            <a:spLocks noGrp="1"/>
          </p:cNvSpPr>
          <p:nvPr>
            <p:ph type="title"/>
          </p:nvPr>
        </p:nvSpPr>
        <p:spPr>
          <a:xfrm>
            <a:off x="4407595" y="-156892"/>
            <a:ext cx="4282983" cy="1200361"/>
          </a:xfrm>
        </p:spPr>
        <p:txBody>
          <a:bodyPr anchor="b">
            <a:normAutofit/>
          </a:bodyPr>
          <a:lstStyle/>
          <a:p>
            <a:r>
              <a:rPr lang="en-US" sz="3600" dirty="0"/>
              <a:t>Revenue Trends</a:t>
            </a:r>
          </a:p>
        </p:txBody>
      </p:sp>
      <p:pic>
        <p:nvPicPr>
          <p:cNvPr id="7" name="Content Placeholder 6" descr="A collage of graphs and charts&#10;&#10;Description automatically generated">
            <a:extLst>
              <a:ext uri="{FF2B5EF4-FFF2-40B4-BE49-F238E27FC236}">
                <a16:creationId xmlns:a16="http://schemas.microsoft.com/office/drawing/2014/main" id="{1A95DAB8-DDB2-7E78-17DB-DAC012617BE1}"/>
              </a:ext>
            </a:extLst>
          </p:cNvPr>
          <p:cNvPicPr>
            <a:picLocks noGrp="1" noChangeAspect="1"/>
          </p:cNvPicPr>
          <p:nvPr>
            <p:ph idx="1"/>
          </p:nvPr>
        </p:nvPicPr>
        <p:blipFill>
          <a:blip r:embed="rId2"/>
          <a:stretch>
            <a:fillRect/>
          </a:stretch>
        </p:blipFill>
        <p:spPr>
          <a:xfrm>
            <a:off x="1230531" y="1043469"/>
            <a:ext cx="9730938" cy="5448920"/>
          </a:xfrm>
        </p:spPr>
      </p:pic>
    </p:spTree>
    <p:extLst>
      <p:ext uri="{BB962C8B-B14F-4D97-AF65-F5344CB8AC3E}">
        <p14:creationId xmlns:p14="http://schemas.microsoft.com/office/powerpoint/2010/main" val="1890994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D9EEBC-A45E-6215-3BAF-69E4C8ED66B6}"/>
              </a:ext>
            </a:extLst>
          </p:cNvPr>
          <p:cNvSpPr>
            <a:spLocks noGrp="1"/>
          </p:cNvSpPr>
          <p:nvPr>
            <p:ph type="title"/>
          </p:nvPr>
        </p:nvSpPr>
        <p:spPr>
          <a:xfrm>
            <a:off x="411480" y="991443"/>
            <a:ext cx="4443154" cy="1087819"/>
          </a:xfrm>
        </p:spPr>
        <p:txBody>
          <a:bodyPr anchor="b">
            <a:normAutofit/>
          </a:bodyPr>
          <a:lstStyle/>
          <a:p>
            <a:r>
              <a:rPr lang="en-US" sz="3400"/>
              <a:t>Revenue Trends</a:t>
            </a:r>
          </a:p>
        </p:txBody>
      </p:sp>
      <p:sp>
        <p:nvSpPr>
          <p:cNvPr id="32" name="Rectangle 31">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0" name="Rectangle 29">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A9F64D97-A070-A85E-6618-6416EF3F7111}"/>
              </a:ext>
            </a:extLst>
          </p:cNvPr>
          <p:cNvSpPr>
            <a:spLocks noGrp="1"/>
          </p:cNvSpPr>
          <p:nvPr>
            <p:ph idx="1"/>
          </p:nvPr>
        </p:nvSpPr>
        <p:spPr>
          <a:xfrm>
            <a:off x="411480" y="2684095"/>
            <a:ext cx="4443154" cy="3492868"/>
          </a:xfrm>
        </p:spPr>
        <p:txBody>
          <a:bodyPr>
            <a:normAutofit/>
          </a:bodyPr>
          <a:lstStyle/>
          <a:p>
            <a:r>
              <a:rPr lang="en-US" sz="1700" dirty="0"/>
              <a:t>2020 observed a dip in revenue by nearly 40M.</a:t>
            </a:r>
          </a:p>
          <a:p>
            <a:r>
              <a:rPr lang="en-US" sz="1700" dirty="0"/>
              <a:t>The fine structure remained the same. 33 types of tickets from 2019 were removed in 2020. </a:t>
            </a:r>
          </a:p>
          <a:p>
            <a:r>
              <a:rPr lang="en-US" sz="1700" dirty="0"/>
              <a:t>They were removed due to low contribution to revenue. (about $5600)</a:t>
            </a:r>
          </a:p>
          <a:p>
            <a:r>
              <a:rPr lang="en-US" sz="1700" dirty="0"/>
              <a:t>Since there was no change in the two factors above, the overall reduction in revenue is associated with the pandemic – clear dip in revenue from April to June.</a:t>
            </a:r>
          </a:p>
          <a:p>
            <a:endParaRPr lang="en-US" sz="1700" dirty="0"/>
          </a:p>
        </p:txBody>
      </p:sp>
      <p:pic>
        <p:nvPicPr>
          <p:cNvPr id="6" name="Picture 5" descr="A screenshot of a calendar&#10;&#10;Description automatically generated">
            <a:extLst>
              <a:ext uri="{FF2B5EF4-FFF2-40B4-BE49-F238E27FC236}">
                <a16:creationId xmlns:a16="http://schemas.microsoft.com/office/drawing/2014/main" id="{6364A3AB-E01E-4F1F-06F5-57ADF067E5DC}"/>
              </a:ext>
            </a:extLst>
          </p:cNvPr>
          <p:cNvPicPr>
            <a:picLocks noChangeAspect="1"/>
          </p:cNvPicPr>
          <p:nvPr/>
        </p:nvPicPr>
        <p:blipFill rotWithShape="1">
          <a:blip r:embed="rId2"/>
          <a:srcRect b="30430"/>
          <a:stretch/>
        </p:blipFill>
        <p:spPr>
          <a:xfrm>
            <a:off x="5003067" y="1999940"/>
            <a:ext cx="6932432" cy="2688780"/>
          </a:xfrm>
          <a:prstGeom prst="rect">
            <a:avLst/>
          </a:prstGeom>
        </p:spPr>
      </p:pic>
      <p:sp>
        <p:nvSpPr>
          <p:cNvPr id="12" name="Oval 11">
            <a:extLst>
              <a:ext uri="{FF2B5EF4-FFF2-40B4-BE49-F238E27FC236}">
                <a16:creationId xmlns:a16="http://schemas.microsoft.com/office/drawing/2014/main" id="{367EFDA8-D129-372A-D6B8-60AF18EE9D5A}"/>
              </a:ext>
            </a:extLst>
          </p:cNvPr>
          <p:cNvSpPr/>
          <p:nvPr/>
        </p:nvSpPr>
        <p:spPr>
          <a:xfrm>
            <a:off x="6225598" y="1590942"/>
            <a:ext cx="2303805" cy="2516363"/>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9717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CD21958-51BC-B312-4B23-E86BA7ECAE16}"/>
              </a:ext>
            </a:extLst>
          </p:cNvPr>
          <p:cNvSpPr>
            <a:spLocks noGrp="1"/>
          </p:cNvSpPr>
          <p:nvPr>
            <p:ph idx="1"/>
          </p:nvPr>
        </p:nvSpPr>
        <p:spPr>
          <a:xfrm>
            <a:off x="238592" y="4317166"/>
            <a:ext cx="11775295" cy="2413417"/>
          </a:xfrm>
        </p:spPr>
        <p:txBody>
          <a:bodyPr>
            <a:normAutofit/>
          </a:bodyPr>
          <a:lstStyle/>
          <a:p>
            <a:r>
              <a:rPr lang="en-US" dirty="0"/>
              <a:t>Revenue peaks in March consistently. It decreases after November, due to winter perhaps.</a:t>
            </a:r>
          </a:p>
          <a:p>
            <a:r>
              <a:rPr lang="en-US" dirty="0"/>
              <a:t>2018 and 2019 revenue picked up in September (October peak). The new ticket types (22 and 41 resp.), last warm months (10 degrees), and higher fine amount should be the contributing factors.</a:t>
            </a:r>
          </a:p>
        </p:txBody>
      </p:sp>
      <p:pic>
        <p:nvPicPr>
          <p:cNvPr id="5" name="Picture 4" descr="A graph with lines and numbers&#10;&#10;Description automatically generated">
            <a:extLst>
              <a:ext uri="{FF2B5EF4-FFF2-40B4-BE49-F238E27FC236}">
                <a16:creationId xmlns:a16="http://schemas.microsoft.com/office/drawing/2014/main" id="{684DA344-39A3-1753-2F54-E84B16BB8B93}"/>
              </a:ext>
            </a:extLst>
          </p:cNvPr>
          <p:cNvPicPr>
            <a:picLocks noChangeAspect="1"/>
          </p:cNvPicPr>
          <p:nvPr/>
        </p:nvPicPr>
        <p:blipFill>
          <a:blip r:embed="rId2"/>
          <a:stretch>
            <a:fillRect/>
          </a:stretch>
        </p:blipFill>
        <p:spPr>
          <a:xfrm>
            <a:off x="415473" y="298373"/>
            <a:ext cx="5680527" cy="2858127"/>
          </a:xfrm>
          <a:prstGeom prst="rect">
            <a:avLst/>
          </a:prstGeom>
          <a:ln>
            <a:solidFill>
              <a:schemeClr val="accent1"/>
            </a:solidFill>
          </a:ln>
        </p:spPr>
      </p:pic>
      <p:pic>
        <p:nvPicPr>
          <p:cNvPr id="7" name="Picture 6" descr="A graph of a line graph&#10;&#10;Description automatically generated with medium confidence">
            <a:extLst>
              <a:ext uri="{FF2B5EF4-FFF2-40B4-BE49-F238E27FC236}">
                <a16:creationId xmlns:a16="http://schemas.microsoft.com/office/drawing/2014/main" id="{27285559-8FE2-5D16-6E0D-9AE13AA17379}"/>
              </a:ext>
            </a:extLst>
          </p:cNvPr>
          <p:cNvPicPr>
            <a:picLocks noChangeAspect="1"/>
          </p:cNvPicPr>
          <p:nvPr/>
        </p:nvPicPr>
        <p:blipFill>
          <a:blip r:embed="rId3"/>
          <a:stretch>
            <a:fillRect/>
          </a:stretch>
        </p:blipFill>
        <p:spPr>
          <a:xfrm>
            <a:off x="6096000" y="298373"/>
            <a:ext cx="5917888" cy="2858127"/>
          </a:xfrm>
          <a:prstGeom prst="rect">
            <a:avLst/>
          </a:prstGeom>
          <a:ln>
            <a:solidFill>
              <a:schemeClr val="accent1"/>
            </a:solidFill>
          </a:ln>
        </p:spPr>
      </p:pic>
    </p:spTree>
    <p:extLst>
      <p:ext uri="{BB962C8B-B14F-4D97-AF65-F5344CB8AC3E}">
        <p14:creationId xmlns:p14="http://schemas.microsoft.com/office/powerpoint/2010/main" val="4024535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EA8FC4-3A37-0DE3-9ADB-44DEA742C95A}"/>
              </a:ext>
            </a:extLst>
          </p:cNvPr>
          <p:cNvSpPr>
            <a:spLocks noGrp="1"/>
          </p:cNvSpPr>
          <p:nvPr>
            <p:ph idx="1"/>
          </p:nvPr>
        </p:nvSpPr>
        <p:spPr>
          <a:xfrm>
            <a:off x="838200" y="746332"/>
            <a:ext cx="10515600" cy="5834349"/>
          </a:xfrm>
        </p:spPr>
        <p:txBody>
          <a:bodyPr/>
          <a:lstStyle/>
          <a:p>
            <a:r>
              <a:rPr lang="en-US" dirty="0"/>
              <a:t>Another observation: fine amount goes up in December and falls in February – time of Christmas, New Years, Boxing Day.</a:t>
            </a:r>
          </a:p>
          <a:p>
            <a:r>
              <a:rPr lang="en-US" dirty="0"/>
              <a:t>2019 had a great revenue even when the average fee was lower than usual. Traffic was busier:</a:t>
            </a:r>
          </a:p>
          <a:p>
            <a:endParaRPr lang="en-US" dirty="0"/>
          </a:p>
          <a:p>
            <a:endParaRPr lang="en-US" dirty="0"/>
          </a:p>
          <a:p>
            <a:endParaRPr lang="en-US" dirty="0"/>
          </a:p>
          <a:p>
            <a:endParaRPr lang="en-US" dirty="0"/>
          </a:p>
          <a:p>
            <a:endParaRPr lang="en-US" dirty="0"/>
          </a:p>
          <a:p>
            <a:endParaRPr lang="en-US" dirty="0"/>
          </a:p>
          <a:p>
            <a:r>
              <a:rPr lang="en-US" dirty="0"/>
              <a:t>41 new types of infractions contributed 14K.</a:t>
            </a:r>
          </a:p>
          <a:p>
            <a:endParaRPr lang="en-US" dirty="0"/>
          </a:p>
        </p:txBody>
      </p:sp>
      <p:pic>
        <p:nvPicPr>
          <p:cNvPr id="4" name="Picture 3" descr="A graph of a graph with lines and numbers&#10;&#10;Description automatically generated with medium confidence">
            <a:extLst>
              <a:ext uri="{FF2B5EF4-FFF2-40B4-BE49-F238E27FC236}">
                <a16:creationId xmlns:a16="http://schemas.microsoft.com/office/drawing/2014/main" id="{A36D2465-B7F8-AB10-1950-8F70A26A5650}"/>
              </a:ext>
            </a:extLst>
          </p:cNvPr>
          <p:cNvPicPr>
            <a:picLocks noChangeAspect="1"/>
          </p:cNvPicPr>
          <p:nvPr/>
        </p:nvPicPr>
        <p:blipFill>
          <a:blip r:embed="rId2"/>
          <a:stretch>
            <a:fillRect/>
          </a:stretch>
        </p:blipFill>
        <p:spPr>
          <a:xfrm>
            <a:off x="3338226" y="2472297"/>
            <a:ext cx="5305685" cy="3068754"/>
          </a:xfrm>
          <a:prstGeom prst="rect">
            <a:avLst/>
          </a:prstGeom>
        </p:spPr>
      </p:pic>
    </p:spTree>
    <p:extLst>
      <p:ext uri="{BB962C8B-B14F-4D97-AF65-F5344CB8AC3E}">
        <p14:creationId xmlns:p14="http://schemas.microsoft.com/office/powerpoint/2010/main" val="4278316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5BCC2-1844-E11F-027E-B5C0E081D87A}"/>
              </a:ext>
            </a:extLst>
          </p:cNvPr>
          <p:cNvSpPr>
            <a:spLocks noGrp="1"/>
          </p:cNvSpPr>
          <p:nvPr>
            <p:ph type="title"/>
          </p:nvPr>
        </p:nvSpPr>
        <p:spPr>
          <a:xfrm>
            <a:off x="530173" y="75009"/>
            <a:ext cx="10515600" cy="1325563"/>
          </a:xfrm>
        </p:spPr>
        <p:txBody>
          <a:bodyPr/>
          <a:lstStyle/>
          <a:p>
            <a:r>
              <a:rPr lang="en-US" dirty="0"/>
              <a:t>March hit maximum on St. </a:t>
            </a:r>
            <a:r>
              <a:rPr lang="en-US" dirty="0" err="1"/>
              <a:t>Patricks</a:t>
            </a:r>
            <a:r>
              <a:rPr lang="en-US" dirty="0"/>
              <a:t> every year</a:t>
            </a:r>
          </a:p>
        </p:txBody>
      </p:sp>
      <p:pic>
        <p:nvPicPr>
          <p:cNvPr id="9" name="Picture 8" descr="A graph of a line graph&#10;&#10;Description automatically generated with medium confidence">
            <a:extLst>
              <a:ext uri="{FF2B5EF4-FFF2-40B4-BE49-F238E27FC236}">
                <a16:creationId xmlns:a16="http://schemas.microsoft.com/office/drawing/2014/main" id="{BA0F4727-6A18-658B-2A4C-9288FC9CF043}"/>
              </a:ext>
            </a:extLst>
          </p:cNvPr>
          <p:cNvPicPr>
            <a:picLocks noChangeAspect="1"/>
          </p:cNvPicPr>
          <p:nvPr/>
        </p:nvPicPr>
        <p:blipFill>
          <a:blip r:embed="rId2"/>
          <a:stretch>
            <a:fillRect/>
          </a:stretch>
        </p:blipFill>
        <p:spPr>
          <a:xfrm>
            <a:off x="2478633" y="3978427"/>
            <a:ext cx="7123659" cy="2727611"/>
          </a:xfrm>
          <a:prstGeom prst="rect">
            <a:avLst/>
          </a:prstGeom>
          <a:ln>
            <a:solidFill>
              <a:schemeClr val="accent1"/>
            </a:solidFill>
          </a:ln>
        </p:spPr>
      </p:pic>
      <p:pic>
        <p:nvPicPr>
          <p:cNvPr id="11" name="Picture 10" descr="A graph of a line graph&#10;&#10;Description automatically generated with medium confidence">
            <a:extLst>
              <a:ext uri="{FF2B5EF4-FFF2-40B4-BE49-F238E27FC236}">
                <a16:creationId xmlns:a16="http://schemas.microsoft.com/office/drawing/2014/main" id="{8A48DE60-4845-E5EA-2538-B51C6E422413}"/>
              </a:ext>
            </a:extLst>
          </p:cNvPr>
          <p:cNvPicPr>
            <a:picLocks noChangeAspect="1"/>
          </p:cNvPicPr>
          <p:nvPr/>
        </p:nvPicPr>
        <p:blipFill>
          <a:blip r:embed="rId3"/>
          <a:stretch>
            <a:fillRect/>
          </a:stretch>
        </p:blipFill>
        <p:spPr>
          <a:xfrm>
            <a:off x="2478634" y="1134447"/>
            <a:ext cx="7123659" cy="2843980"/>
          </a:xfrm>
          <a:prstGeom prst="rect">
            <a:avLst/>
          </a:prstGeom>
          <a:ln>
            <a:solidFill>
              <a:schemeClr val="accent1"/>
            </a:solidFill>
          </a:ln>
        </p:spPr>
      </p:pic>
    </p:spTree>
    <p:extLst>
      <p:ext uri="{BB962C8B-B14F-4D97-AF65-F5344CB8AC3E}">
        <p14:creationId xmlns:p14="http://schemas.microsoft.com/office/powerpoint/2010/main" val="1136307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12E24-1707-60B4-2763-90C226F4FAE0}"/>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DF82E2DC-1704-F5CC-436F-DB01D08E8BA9}"/>
              </a:ext>
            </a:extLst>
          </p:cNvPr>
          <p:cNvSpPr>
            <a:spLocks noGrp="1"/>
          </p:cNvSpPr>
          <p:nvPr>
            <p:ph idx="1"/>
          </p:nvPr>
        </p:nvSpPr>
        <p:spPr/>
        <p:txBody>
          <a:bodyPr>
            <a:normAutofit/>
          </a:bodyPr>
          <a:lstStyle/>
          <a:p>
            <a:r>
              <a:rPr lang="en-US" dirty="0"/>
              <a:t>We can increase the fees to improve enforcement AND increase revenue! Price elasticity of demand can be used for threshold.</a:t>
            </a:r>
          </a:p>
          <a:p>
            <a:pPr marL="0" indent="0">
              <a:buNone/>
            </a:pPr>
            <a:r>
              <a:rPr lang="en-US" dirty="0"/>
              <a:t>   Night Life, Weekends, Most frequent tickets, 5am, occasions.</a:t>
            </a:r>
          </a:p>
          <a:p>
            <a:pPr marL="0" indent="0">
              <a:buNone/>
            </a:pPr>
            <a:endParaRPr lang="en-US" dirty="0"/>
          </a:p>
          <a:p>
            <a:r>
              <a:rPr lang="en-US" dirty="0"/>
              <a:t>Improve signs</a:t>
            </a:r>
            <a:br>
              <a:rPr lang="en-US" dirty="0"/>
            </a:br>
            <a:r>
              <a:rPr lang="en-US" dirty="0"/>
              <a:t>Example: </a:t>
            </a:r>
          </a:p>
          <a:p>
            <a:pPr marL="0" indent="0">
              <a:buNone/>
            </a:pPr>
            <a:r>
              <a:rPr lang="en-US" dirty="0"/>
              <a:t>   19 </a:t>
            </a:r>
            <a:r>
              <a:rPr lang="en-US" dirty="0" err="1"/>
              <a:t>Grank</a:t>
            </a:r>
            <a:r>
              <a:rPr lang="en-US" dirty="0"/>
              <a:t> Trunk Crescent</a:t>
            </a:r>
          </a:p>
          <a:p>
            <a:pPr marL="0" indent="0">
              <a:buNone/>
            </a:pPr>
            <a:endParaRPr lang="en-US" dirty="0"/>
          </a:p>
          <a:p>
            <a:r>
              <a:rPr lang="en-US" dirty="0"/>
              <a:t>Multi-Story Parking</a:t>
            </a:r>
          </a:p>
          <a:p>
            <a:endParaRPr lang="en-US" dirty="0"/>
          </a:p>
        </p:txBody>
      </p:sp>
      <p:pic>
        <p:nvPicPr>
          <p:cNvPr id="5" name="Picture 4">
            <a:extLst>
              <a:ext uri="{FF2B5EF4-FFF2-40B4-BE49-F238E27FC236}">
                <a16:creationId xmlns:a16="http://schemas.microsoft.com/office/drawing/2014/main" id="{911F1EBA-A49F-E7E9-420A-46B086EC87D5}"/>
              </a:ext>
            </a:extLst>
          </p:cNvPr>
          <p:cNvPicPr>
            <a:picLocks noChangeAspect="1"/>
          </p:cNvPicPr>
          <p:nvPr/>
        </p:nvPicPr>
        <p:blipFill>
          <a:blip r:embed="rId2"/>
          <a:stretch>
            <a:fillRect/>
          </a:stretch>
        </p:blipFill>
        <p:spPr>
          <a:xfrm>
            <a:off x="5316650" y="3443182"/>
            <a:ext cx="4886515" cy="2868718"/>
          </a:xfrm>
          <a:prstGeom prst="rect">
            <a:avLst/>
          </a:prstGeom>
        </p:spPr>
      </p:pic>
    </p:spTree>
    <p:extLst>
      <p:ext uri="{BB962C8B-B14F-4D97-AF65-F5344CB8AC3E}">
        <p14:creationId xmlns:p14="http://schemas.microsoft.com/office/powerpoint/2010/main" val="37019222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632</TotalTime>
  <Words>388</Words>
  <Application>Microsoft Macintosh PowerPoint</Application>
  <PresentationFormat>Widescreen</PresentationFormat>
  <Paragraphs>35</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Aptos Display</vt:lpstr>
      <vt:lpstr>Arial</vt:lpstr>
      <vt:lpstr>Calibri</vt:lpstr>
      <vt:lpstr>Office Theme</vt:lpstr>
      <vt:lpstr>Does the fine amount matter? Judged by Fine trends.</vt:lpstr>
      <vt:lpstr>PowerPoint Presentation</vt:lpstr>
      <vt:lpstr>PowerPoint Presentation</vt:lpstr>
      <vt:lpstr>Revenue Trends</vt:lpstr>
      <vt:lpstr>Revenue Trends</vt:lpstr>
      <vt:lpstr>PowerPoint Presentation</vt:lpstr>
      <vt:lpstr>PowerPoint Presentation</vt:lpstr>
      <vt:lpstr>March hit maximum on St. Patricks every year</vt:lpstr>
      <vt:lpstr>Recommendations</vt:lpstr>
      <vt:lpstr>Growth rate in population in 2024 is 0.93%. So, more enforcement agents at forecasted peak hours.   XGBoost Regressor, MSE 2900, currently tuning parameters. Considered 2021 due to the Hybrid nature post covid.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Garg, Aadya</dc:creator>
  <cp:lastModifiedBy>Garg, Aadya</cp:lastModifiedBy>
  <cp:revision>21</cp:revision>
  <dcterms:created xsi:type="dcterms:W3CDTF">2024-06-26T16:06:00Z</dcterms:created>
  <dcterms:modified xsi:type="dcterms:W3CDTF">2024-06-27T12:42:31Z</dcterms:modified>
</cp:coreProperties>
</file>

<file path=docProps/thumbnail.jpeg>
</file>